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dvent Pro SemiBold"/>
      <p:regular r:id="rId25"/>
      <p:bold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Share Tech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SemiBold-bold.fntdata"/><Relationship Id="rId25" Type="http://schemas.openxmlformats.org/officeDocument/2006/relationships/font" Target="fonts/AdventProSemiBold-regular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Medium-bold.fntdata"/><Relationship Id="rId13" Type="http://schemas.openxmlformats.org/officeDocument/2006/relationships/slide" Target="slides/slide9.xml"/><Relationship Id="rId35" Type="http://schemas.openxmlformats.org/officeDocument/2006/relationships/font" Target="fonts/MavenPro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ShareTech-regular.fntdata"/><Relationship Id="rId14" Type="http://schemas.openxmlformats.org/officeDocument/2006/relationships/slide" Target="slides/slide10.xml"/><Relationship Id="rId36" Type="http://schemas.openxmlformats.org/officeDocument/2006/relationships/font" Target="fonts/Maven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22e1d4840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22e1d484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247b0169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247b0169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247b0169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247b0169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247b0169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247b0169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56e03bd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56e03bd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247b016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247b016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247b0169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2247b0169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22e1d4840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22e1d484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22e1d484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22e1d484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56e03bd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56e03bd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56e03bd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56e03bd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22e1d4840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22e1d4840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22e1d4840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22e1d4840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56e03bd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256e03bd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22e1d484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222e1d484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22e1d484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22e1d484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9" Type="http://schemas.openxmlformats.org/officeDocument/2006/relationships/image" Target="../media/image13.png"/><Relationship Id="rId5" Type="http://schemas.openxmlformats.org/officeDocument/2006/relationships/image" Target="../media/image19.jpg"/><Relationship Id="rId6" Type="http://schemas.openxmlformats.org/officeDocument/2006/relationships/image" Target="../media/image3.jpg"/><Relationship Id="rId7" Type="http://schemas.openxmlformats.org/officeDocument/2006/relationships/image" Target="../media/image36.png"/><Relationship Id="rId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11900" y="2446185"/>
            <a:ext cx="3295500" cy="14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SC7 Group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 Meehan U2120168L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Lim U2121770L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Chng U2121344D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61650" y="4203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 PROJECT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 txBox="1"/>
          <p:nvPr>
            <p:ph idx="8" type="ctrTitle"/>
          </p:nvPr>
        </p:nvSpPr>
        <p:spPr>
          <a:xfrm>
            <a:off x="771225" y="5640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667" name="Google Shape;667;p32"/>
          <p:cNvSpPr txBox="1"/>
          <p:nvPr>
            <p:ph idx="8" type="ctrTitle"/>
          </p:nvPr>
        </p:nvSpPr>
        <p:spPr>
          <a:xfrm>
            <a:off x="771225" y="1141875"/>
            <a:ext cx="8335800" cy="3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Top Universities fair against Non-Top Universities</a:t>
            </a:r>
            <a:endParaRPr sz="1500"/>
          </a:p>
        </p:txBody>
      </p:sp>
      <p:pic>
        <p:nvPicPr>
          <p:cNvPr id="668" name="Google Shape;6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75" y="2191400"/>
            <a:ext cx="4183974" cy="2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2"/>
          <p:cNvSpPr txBox="1"/>
          <p:nvPr/>
        </p:nvSpPr>
        <p:spPr>
          <a:xfrm>
            <a:off x="1194388" y="1716350"/>
            <a:ext cx="21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Gross_monthly_mean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0" name="Google Shape;670;p32"/>
          <p:cNvSpPr txBox="1"/>
          <p:nvPr/>
        </p:nvSpPr>
        <p:spPr>
          <a:xfrm>
            <a:off x="5350441" y="1716350"/>
            <a:ext cx="27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Employment_rate_overall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71" name="Google Shape;6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400" y="2191400"/>
            <a:ext cx="4166939" cy="2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"/>
          <p:cNvSpPr txBox="1"/>
          <p:nvPr>
            <p:ph idx="8" type="ctrTitle"/>
          </p:nvPr>
        </p:nvSpPr>
        <p:spPr>
          <a:xfrm>
            <a:off x="485150" y="12870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</a:t>
            </a:r>
            <a:r>
              <a:rPr lang="en"/>
              <a:t> Analysis</a:t>
            </a:r>
            <a:endParaRPr/>
          </a:p>
        </p:txBody>
      </p:sp>
      <p:sp>
        <p:nvSpPr>
          <p:cNvPr id="677" name="Google Shape;677;p33"/>
          <p:cNvSpPr txBox="1"/>
          <p:nvPr>
            <p:ph idx="8" type="ctrTitle"/>
          </p:nvPr>
        </p:nvSpPr>
        <p:spPr>
          <a:xfrm>
            <a:off x="485150" y="706500"/>
            <a:ext cx="8335800" cy="3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STEM comes into play</a:t>
            </a:r>
            <a:endParaRPr sz="1500"/>
          </a:p>
        </p:txBody>
      </p:sp>
      <p:sp>
        <p:nvSpPr>
          <p:cNvPr id="678" name="Google Shape;678;p33"/>
          <p:cNvSpPr txBox="1"/>
          <p:nvPr/>
        </p:nvSpPr>
        <p:spPr>
          <a:xfrm>
            <a:off x="687775" y="2935138"/>
            <a:ext cx="21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Gross_monthly_mean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9" name="Google Shape;679;p33"/>
          <p:cNvSpPr txBox="1"/>
          <p:nvPr/>
        </p:nvSpPr>
        <p:spPr>
          <a:xfrm>
            <a:off x="5845404" y="2935138"/>
            <a:ext cx="27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mployment_rate_overall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80" name="Google Shape;6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50" y="1196625"/>
            <a:ext cx="3509476" cy="169354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3"/>
          <p:cNvSpPr txBox="1"/>
          <p:nvPr/>
        </p:nvSpPr>
        <p:spPr>
          <a:xfrm>
            <a:off x="3048140" y="2935138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STEM in Top Universities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2" name="Google Shape;682;p33"/>
          <p:cNvSpPr/>
          <p:nvPr/>
        </p:nvSpPr>
        <p:spPr>
          <a:xfrm>
            <a:off x="5385213" y="3051238"/>
            <a:ext cx="4602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3"/>
          <p:cNvSpPr/>
          <p:nvPr/>
        </p:nvSpPr>
        <p:spPr>
          <a:xfrm flipH="1">
            <a:off x="2762013" y="3051238"/>
            <a:ext cx="4602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13" y="3380299"/>
            <a:ext cx="3215426" cy="15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538" y="3380325"/>
            <a:ext cx="3224231" cy="15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3"/>
          <p:cNvSpPr txBox="1"/>
          <p:nvPr/>
        </p:nvSpPr>
        <p:spPr>
          <a:xfrm>
            <a:off x="2824587" y="857200"/>
            <a:ext cx="28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STEM overall impact on salary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4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endParaRPr sz="3000"/>
          </a:p>
        </p:txBody>
      </p:sp>
      <p:pic>
        <p:nvPicPr>
          <p:cNvPr id="692" name="Google Shape;6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25" y="1722050"/>
            <a:ext cx="3938301" cy="22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550" y="1722050"/>
            <a:ext cx="4049326" cy="229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4"/>
          <p:cNvSpPr txBox="1"/>
          <p:nvPr/>
        </p:nvSpPr>
        <p:spPr>
          <a:xfrm>
            <a:off x="1103275" y="1210625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AutoNum type="arabicParenR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Decision Tree Classifier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5" name="Google Shape;695;p34"/>
          <p:cNvSpPr txBox="1"/>
          <p:nvPr/>
        </p:nvSpPr>
        <p:spPr>
          <a:xfrm>
            <a:off x="5463013" y="1243550"/>
            <a:ext cx="25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2)   Random Forest Classifier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(Tree)</a:t>
            </a:r>
            <a:endParaRPr/>
          </a:p>
        </p:txBody>
      </p:sp>
      <p:pic>
        <p:nvPicPr>
          <p:cNvPr id="701" name="Google Shape;7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50" y="780000"/>
            <a:ext cx="6744706" cy="40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(Tree)</a:t>
            </a:r>
            <a:endParaRPr/>
          </a:p>
        </p:txBody>
      </p:sp>
      <p:pic>
        <p:nvPicPr>
          <p:cNvPr id="707" name="Google Shape;7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097575"/>
            <a:ext cx="3591725" cy="30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6"/>
          <p:cNvSpPr txBox="1"/>
          <p:nvPr/>
        </p:nvSpPr>
        <p:spPr>
          <a:xfrm>
            <a:off x="658288" y="705375"/>
            <a:ext cx="26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Max Depth = 2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9" name="Google Shape;7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475" y="1282825"/>
            <a:ext cx="5051551" cy="225445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6"/>
          <p:cNvSpPr txBox="1"/>
          <p:nvPr/>
        </p:nvSpPr>
        <p:spPr>
          <a:xfrm>
            <a:off x="5200738" y="742675"/>
            <a:ext cx="26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Max Depth = 3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1" name="Google Shape;711;p36"/>
          <p:cNvSpPr/>
          <p:nvPr/>
        </p:nvSpPr>
        <p:spPr>
          <a:xfrm>
            <a:off x="391825" y="3532650"/>
            <a:ext cx="143100" cy="2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3430050" y="3532650"/>
            <a:ext cx="143100" cy="2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8800575" y="3004050"/>
            <a:ext cx="143100" cy="2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(Tree)</a:t>
            </a:r>
            <a:endParaRPr/>
          </a:p>
        </p:txBody>
      </p:sp>
      <p:sp>
        <p:nvSpPr>
          <p:cNvPr id="719" name="Google Shape;719;p37"/>
          <p:cNvSpPr txBox="1"/>
          <p:nvPr/>
        </p:nvSpPr>
        <p:spPr>
          <a:xfrm>
            <a:off x="4817650" y="1142000"/>
            <a:ext cx="27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TPR (Train): 0.87952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TNR (Train): 0.39272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FPR (Train): 0.60727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FNR (Train): 0.12048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20" name="Google Shape;7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75" y="742675"/>
            <a:ext cx="2923175" cy="20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/>
          <p:nvPr/>
        </p:nvSpPr>
        <p:spPr>
          <a:xfrm>
            <a:off x="4340050" y="276775"/>
            <a:ext cx="26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Max Depth = 2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75" y="2958628"/>
            <a:ext cx="2923175" cy="203907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7"/>
          <p:cNvSpPr txBox="1"/>
          <p:nvPr/>
        </p:nvSpPr>
        <p:spPr>
          <a:xfrm>
            <a:off x="4817650" y="3347113"/>
            <a:ext cx="27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TPR (Test): 0.80769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TNR (Test): 0.37838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FPR (Test): 0.62162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FNR (Test): 0.19231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8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(Tree)</a:t>
            </a:r>
            <a:endParaRPr/>
          </a:p>
        </p:txBody>
      </p:sp>
      <p:sp>
        <p:nvSpPr>
          <p:cNvPr id="729" name="Google Shape;729;p38"/>
          <p:cNvSpPr txBox="1"/>
          <p:nvPr/>
        </p:nvSpPr>
        <p:spPr>
          <a:xfrm>
            <a:off x="4817650" y="1142000"/>
            <a:ext cx="27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TPR (Train): 0.81627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TNR (Train): 0.49091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FPR (Train): 0.50909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FNR (Train): 0.18373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0" name="Google Shape;730;p38"/>
          <p:cNvSpPr txBox="1"/>
          <p:nvPr/>
        </p:nvSpPr>
        <p:spPr>
          <a:xfrm>
            <a:off x="4372975" y="276775"/>
            <a:ext cx="26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Max Depth = 3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1" name="Google Shape;731;p38"/>
          <p:cNvSpPr txBox="1"/>
          <p:nvPr/>
        </p:nvSpPr>
        <p:spPr>
          <a:xfrm>
            <a:off x="4817650" y="3179838"/>
            <a:ext cx="27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TPR (Test): 0.67949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TNR (Test): 0.41892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FPR (Test): 0.58108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FNR (Test): 0.32051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2" name="Google Shape;7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50" y="795264"/>
            <a:ext cx="2729700" cy="19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100" y="2849575"/>
            <a:ext cx="2737002" cy="19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5" y="742675"/>
            <a:ext cx="8135476" cy="408493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9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(Forest)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0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(Forest)</a:t>
            </a:r>
            <a:endParaRPr/>
          </a:p>
        </p:txBody>
      </p:sp>
      <p:pic>
        <p:nvPicPr>
          <p:cNvPr id="745" name="Google Shape;7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25" y="742675"/>
            <a:ext cx="8015774" cy="40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(Forest)</a:t>
            </a:r>
            <a:endParaRPr/>
          </a:p>
        </p:txBody>
      </p:sp>
      <p:pic>
        <p:nvPicPr>
          <p:cNvPr id="751" name="Google Shape;7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650" y="1539476"/>
            <a:ext cx="2018774" cy="30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63" y="1539485"/>
            <a:ext cx="3627326" cy="27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1"/>
          <p:cNvSpPr txBox="1"/>
          <p:nvPr/>
        </p:nvSpPr>
        <p:spPr>
          <a:xfrm>
            <a:off x="714725" y="1085500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 Prediction for STEM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4" name="Google Shape;754;p41"/>
          <p:cNvSpPr txBox="1"/>
          <p:nvPr/>
        </p:nvSpPr>
        <p:spPr>
          <a:xfrm>
            <a:off x="4443225" y="1111850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Actual Results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for STEM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55" name="Google Shape;7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975" y="3598900"/>
            <a:ext cx="2178024" cy="15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1"/>
          <p:cNvSpPr txBox="1"/>
          <p:nvPr/>
        </p:nvSpPr>
        <p:spPr>
          <a:xfrm>
            <a:off x="6965975" y="3106300"/>
            <a:ext cx="26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55% accuracy 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(based on ROC-AUC-score)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idx="13" type="ctrTitle"/>
          </p:nvPr>
        </p:nvSpPr>
        <p:spPr>
          <a:xfrm>
            <a:off x="6665696" y="33423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62" name="Google Shape;462;p24"/>
          <p:cNvSpPr txBox="1"/>
          <p:nvPr>
            <p:ph idx="4" type="ctrTitle"/>
          </p:nvPr>
        </p:nvSpPr>
        <p:spPr>
          <a:xfrm>
            <a:off x="3704696" y="3533725"/>
            <a:ext cx="2058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1223900" y="3342325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64" name="Google Shape;464;p2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2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2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7" name="Google Shape;467;p2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24"/>
          <p:cNvCxnSpPr>
            <a:stCxn id="468" idx="1"/>
            <a:endCxn id="464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24"/>
          <p:cNvCxnSpPr>
            <a:stCxn id="469" idx="1"/>
            <a:endCxn id="465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4"/>
          <p:cNvCxnSpPr>
            <a:stCxn id="470" idx="1"/>
            <a:endCxn id="467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2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4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78" name="Google Shape;478;p2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85" name="Google Shape;485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"/>
          <p:cNvSpPr txBox="1"/>
          <p:nvPr>
            <p:ph idx="8" type="ctrTitle"/>
          </p:nvPr>
        </p:nvSpPr>
        <p:spPr>
          <a:xfrm>
            <a:off x="418100" y="1648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(Forest)</a:t>
            </a:r>
            <a:endParaRPr/>
          </a:p>
        </p:txBody>
      </p:sp>
      <p:pic>
        <p:nvPicPr>
          <p:cNvPr id="762" name="Google Shape;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00" y="947750"/>
            <a:ext cx="547687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2"/>
          <p:cNvSpPr txBox="1"/>
          <p:nvPr/>
        </p:nvSpPr>
        <p:spPr>
          <a:xfrm>
            <a:off x="5970150" y="1940700"/>
            <a:ext cx="27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TPR (Test): 0.65060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TNR (Test): 0.39130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FPR (Test): 0.60870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FNR (Test): 0.34940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</p:txBody>
      </p:sp>
      <p:grpSp>
        <p:nvGrpSpPr>
          <p:cNvPr id="494" name="Google Shape;494;p25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495" name="Google Shape;495;p25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15" name="Google Shape;515;p25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0" name="Google Shape;520;p25"/>
          <p:cNvPicPr preferRelativeResize="0"/>
          <p:nvPr/>
        </p:nvPicPr>
        <p:blipFill rotWithShape="1">
          <a:blip r:embed="rId3">
            <a:alphaModFix/>
          </a:blip>
          <a:srcRect b="0" l="7655" r="9308" t="5917"/>
          <a:stretch/>
        </p:blipFill>
        <p:spPr>
          <a:xfrm>
            <a:off x="5225175" y="1298350"/>
            <a:ext cx="2291250" cy="25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5"/>
          <p:cNvSpPr txBox="1"/>
          <p:nvPr/>
        </p:nvSpPr>
        <p:spPr>
          <a:xfrm>
            <a:off x="298350" y="1591025"/>
            <a:ext cx="45363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Received A Level results, scored well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Overwhelmed by abundance of choices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Parents encouraging her to enrol into prestigious NUS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After attending the open houses, Sally was rather impressed by the newer, recently-established schools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 txBox="1"/>
          <p:nvPr>
            <p:ph idx="1" type="body"/>
          </p:nvPr>
        </p:nvSpPr>
        <p:spPr>
          <a:xfrm>
            <a:off x="1329450" y="1356250"/>
            <a:ext cx="6485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“Does entering a top university (NUS, NTU, SMU) guarantee the best career prospects?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Furthermore, how do STEM degree holders perform compared to their counterparts in non-STEM?”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26"/>
          <p:cNvGrpSpPr/>
          <p:nvPr/>
        </p:nvGrpSpPr>
        <p:grpSpPr>
          <a:xfrm>
            <a:off x="7521664" y="1306677"/>
            <a:ext cx="675519" cy="640139"/>
            <a:chOff x="4206763" y="2450951"/>
            <a:chExt cx="322151" cy="322374"/>
          </a:xfrm>
        </p:grpSpPr>
        <p:sp>
          <p:nvSpPr>
            <p:cNvPr id="528" name="Google Shape;528;p26"/>
            <p:cNvSpPr/>
            <p:nvPr/>
          </p:nvSpPr>
          <p:spPr>
            <a:xfrm>
              <a:off x="4206763" y="2571650"/>
              <a:ext cx="322151" cy="201675"/>
            </a:xfrm>
            <a:custGeom>
              <a:rect b="b" l="l" r="r" t="t"/>
              <a:pathLst>
                <a:path extrusionOk="0" h="6336" w="10121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210933" y="2450951"/>
              <a:ext cx="308878" cy="185537"/>
            </a:xfrm>
            <a:custGeom>
              <a:rect b="b" l="l" r="r" t="t"/>
              <a:pathLst>
                <a:path extrusionOk="0" h="5829" w="9704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26"/>
          <p:cNvGrpSpPr/>
          <p:nvPr/>
        </p:nvGrpSpPr>
        <p:grpSpPr>
          <a:xfrm>
            <a:off x="2753553" y="3397175"/>
            <a:ext cx="503701" cy="539697"/>
            <a:chOff x="6698441" y="2414530"/>
            <a:chExt cx="277644" cy="357984"/>
          </a:xfrm>
        </p:grpSpPr>
        <p:sp>
          <p:nvSpPr>
            <p:cNvPr id="531" name="Google Shape;531;p26"/>
            <p:cNvSpPr/>
            <p:nvPr/>
          </p:nvSpPr>
          <p:spPr>
            <a:xfrm>
              <a:off x="6764462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6898374" y="2710611"/>
              <a:ext cx="10201" cy="60382"/>
            </a:xfrm>
            <a:custGeom>
              <a:rect b="b" l="l" r="r" t="t"/>
              <a:pathLst>
                <a:path extrusionOk="0" h="1906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6698441" y="2414530"/>
              <a:ext cx="277644" cy="357984"/>
            </a:xfrm>
            <a:custGeom>
              <a:rect b="b" l="l" r="r" t="t"/>
              <a:pathLst>
                <a:path extrusionOk="0" h="11300" w="8764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6813503" y="2560195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792372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6853483" y="2493350"/>
              <a:ext cx="26801" cy="10233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6"/>
          <p:cNvGrpSpPr/>
          <p:nvPr/>
        </p:nvGrpSpPr>
        <p:grpSpPr>
          <a:xfrm>
            <a:off x="4853987" y="3446371"/>
            <a:ext cx="443218" cy="490524"/>
            <a:chOff x="5801105" y="3347696"/>
            <a:chExt cx="264813" cy="351933"/>
          </a:xfrm>
        </p:grpSpPr>
        <p:sp>
          <p:nvSpPr>
            <p:cNvPr id="538" name="Google Shape;538;p26"/>
            <p:cNvSpPr/>
            <p:nvPr/>
          </p:nvSpPr>
          <p:spPr>
            <a:xfrm>
              <a:off x="5911256" y="3534862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7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203" y="402"/>
                    <a:pt x="441" y="486"/>
                    <a:pt x="703" y="486"/>
                  </a:cubicBezTo>
                  <a:cubicBezTo>
                    <a:pt x="953" y="486"/>
                    <a:pt x="1191" y="402"/>
                    <a:pt x="1346" y="260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6" y="16"/>
                    <a:pt x="1245" y="1"/>
                    <a:pt x="1204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36" y="105"/>
                    <a:pt x="881" y="176"/>
                    <a:pt x="691" y="176"/>
                  </a:cubicBezTo>
                  <a:cubicBezTo>
                    <a:pt x="477" y="176"/>
                    <a:pt x="346" y="105"/>
                    <a:pt x="286" y="45"/>
                  </a:cubicBezTo>
                  <a:cubicBezTo>
                    <a:pt x="256" y="16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5894656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5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5961057" y="3490256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1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1" y="513"/>
                    <a:pt x="167" y="513"/>
                  </a:cubicBezTo>
                  <a:cubicBezTo>
                    <a:pt x="250" y="513"/>
                    <a:pt x="321" y="441"/>
                    <a:pt x="321" y="346"/>
                  </a:cubicBezTo>
                  <a:lnTo>
                    <a:pt x="321" y="167"/>
                  </a:lnTo>
                  <a:cubicBezTo>
                    <a:pt x="321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5801105" y="3347696"/>
              <a:ext cx="264813" cy="351933"/>
            </a:xfrm>
            <a:custGeom>
              <a:rect b="b" l="l" r="r" t="t"/>
              <a:pathLst>
                <a:path extrusionOk="0" h="11109" w="8359">
                  <a:moveTo>
                    <a:pt x="4608" y="310"/>
                  </a:moveTo>
                  <a:cubicBezTo>
                    <a:pt x="5061" y="310"/>
                    <a:pt x="5442" y="619"/>
                    <a:pt x="5549" y="1048"/>
                  </a:cubicBezTo>
                  <a:cubicBezTo>
                    <a:pt x="5559" y="1124"/>
                    <a:pt x="5621" y="1177"/>
                    <a:pt x="5689" y="1177"/>
                  </a:cubicBezTo>
                  <a:cubicBezTo>
                    <a:pt x="5706" y="1177"/>
                    <a:pt x="5723" y="1174"/>
                    <a:pt x="5740" y="1167"/>
                  </a:cubicBezTo>
                  <a:cubicBezTo>
                    <a:pt x="5835" y="1155"/>
                    <a:pt x="5894" y="1072"/>
                    <a:pt x="5859" y="976"/>
                  </a:cubicBezTo>
                  <a:cubicBezTo>
                    <a:pt x="5847" y="929"/>
                    <a:pt x="5835" y="869"/>
                    <a:pt x="5823" y="834"/>
                  </a:cubicBezTo>
                  <a:lnTo>
                    <a:pt x="6430" y="834"/>
                  </a:lnTo>
                  <a:cubicBezTo>
                    <a:pt x="6811" y="834"/>
                    <a:pt x="7145" y="1143"/>
                    <a:pt x="7145" y="1548"/>
                  </a:cubicBezTo>
                  <a:cubicBezTo>
                    <a:pt x="7145" y="1929"/>
                    <a:pt x="6835" y="2262"/>
                    <a:pt x="6430" y="2262"/>
                  </a:cubicBezTo>
                  <a:cubicBezTo>
                    <a:pt x="6335" y="2262"/>
                    <a:pt x="6263" y="2334"/>
                    <a:pt x="6263" y="2417"/>
                  </a:cubicBezTo>
                  <a:cubicBezTo>
                    <a:pt x="6263" y="2512"/>
                    <a:pt x="6335" y="2584"/>
                    <a:pt x="6430" y="2584"/>
                  </a:cubicBezTo>
                  <a:cubicBezTo>
                    <a:pt x="6490" y="2584"/>
                    <a:pt x="6549" y="2584"/>
                    <a:pt x="6609" y="2572"/>
                  </a:cubicBezTo>
                  <a:lnTo>
                    <a:pt x="6609" y="2953"/>
                  </a:lnTo>
                  <a:lnTo>
                    <a:pt x="6073" y="2953"/>
                  </a:lnTo>
                  <a:cubicBezTo>
                    <a:pt x="5978" y="2953"/>
                    <a:pt x="5906" y="3036"/>
                    <a:pt x="5906" y="3120"/>
                  </a:cubicBezTo>
                  <a:cubicBezTo>
                    <a:pt x="5906" y="3215"/>
                    <a:pt x="5978" y="3286"/>
                    <a:pt x="6073" y="3286"/>
                  </a:cubicBezTo>
                  <a:lnTo>
                    <a:pt x="6609" y="3286"/>
                  </a:lnTo>
                  <a:lnTo>
                    <a:pt x="6609" y="3655"/>
                  </a:lnTo>
                  <a:lnTo>
                    <a:pt x="1715" y="3655"/>
                  </a:lnTo>
                  <a:lnTo>
                    <a:pt x="1715" y="3286"/>
                  </a:lnTo>
                  <a:lnTo>
                    <a:pt x="5382" y="3286"/>
                  </a:lnTo>
                  <a:cubicBezTo>
                    <a:pt x="5478" y="3286"/>
                    <a:pt x="5549" y="3215"/>
                    <a:pt x="5549" y="3120"/>
                  </a:cubicBezTo>
                  <a:cubicBezTo>
                    <a:pt x="5549" y="3036"/>
                    <a:pt x="5478" y="2953"/>
                    <a:pt x="5382" y="2953"/>
                  </a:cubicBezTo>
                  <a:lnTo>
                    <a:pt x="1715" y="2953"/>
                  </a:lnTo>
                  <a:lnTo>
                    <a:pt x="1715" y="2560"/>
                  </a:lnTo>
                  <a:cubicBezTo>
                    <a:pt x="1775" y="2572"/>
                    <a:pt x="1834" y="2572"/>
                    <a:pt x="1894" y="2572"/>
                  </a:cubicBezTo>
                  <a:cubicBezTo>
                    <a:pt x="1977" y="2572"/>
                    <a:pt x="2049" y="2500"/>
                    <a:pt x="2049" y="2405"/>
                  </a:cubicBezTo>
                  <a:cubicBezTo>
                    <a:pt x="2049" y="2322"/>
                    <a:pt x="1977" y="2239"/>
                    <a:pt x="1894" y="2239"/>
                  </a:cubicBezTo>
                  <a:cubicBezTo>
                    <a:pt x="1501" y="2239"/>
                    <a:pt x="1191" y="1929"/>
                    <a:pt x="1191" y="1548"/>
                  </a:cubicBezTo>
                  <a:cubicBezTo>
                    <a:pt x="1191" y="1155"/>
                    <a:pt x="1501" y="834"/>
                    <a:pt x="1906" y="834"/>
                  </a:cubicBezTo>
                  <a:lnTo>
                    <a:pt x="2513" y="834"/>
                  </a:lnTo>
                  <a:cubicBezTo>
                    <a:pt x="2501" y="869"/>
                    <a:pt x="2489" y="929"/>
                    <a:pt x="2465" y="976"/>
                  </a:cubicBezTo>
                  <a:cubicBezTo>
                    <a:pt x="2453" y="1072"/>
                    <a:pt x="2501" y="1155"/>
                    <a:pt x="2584" y="1167"/>
                  </a:cubicBezTo>
                  <a:lnTo>
                    <a:pt x="2632" y="1167"/>
                  </a:lnTo>
                  <a:cubicBezTo>
                    <a:pt x="2703" y="1167"/>
                    <a:pt x="2763" y="1131"/>
                    <a:pt x="2799" y="1048"/>
                  </a:cubicBezTo>
                  <a:cubicBezTo>
                    <a:pt x="2906" y="619"/>
                    <a:pt x="3287" y="310"/>
                    <a:pt x="3739" y="310"/>
                  </a:cubicBezTo>
                  <a:close/>
                  <a:moveTo>
                    <a:pt x="2084" y="3965"/>
                  </a:moveTo>
                  <a:cubicBezTo>
                    <a:pt x="2084" y="4072"/>
                    <a:pt x="2037" y="4167"/>
                    <a:pt x="1977" y="4239"/>
                  </a:cubicBezTo>
                  <a:cubicBezTo>
                    <a:pt x="1906" y="4310"/>
                    <a:pt x="1822" y="4346"/>
                    <a:pt x="1727" y="4346"/>
                  </a:cubicBezTo>
                  <a:lnTo>
                    <a:pt x="1715" y="4346"/>
                  </a:lnTo>
                  <a:lnTo>
                    <a:pt x="1715" y="3965"/>
                  </a:lnTo>
                  <a:close/>
                  <a:moveTo>
                    <a:pt x="6609" y="3965"/>
                  </a:moveTo>
                  <a:lnTo>
                    <a:pt x="6609" y="4346"/>
                  </a:lnTo>
                  <a:lnTo>
                    <a:pt x="6597" y="4346"/>
                  </a:lnTo>
                  <a:cubicBezTo>
                    <a:pt x="6502" y="4346"/>
                    <a:pt x="6406" y="4298"/>
                    <a:pt x="6347" y="4239"/>
                  </a:cubicBezTo>
                  <a:cubicBezTo>
                    <a:pt x="6263" y="4167"/>
                    <a:pt x="6240" y="4072"/>
                    <a:pt x="6240" y="3977"/>
                  </a:cubicBezTo>
                  <a:lnTo>
                    <a:pt x="6240" y="3965"/>
                  </a:lnTo>
                  <a:close/>
                  <a:moveTo>
                    <a:pt x="6454" y="5953"/>
                  </a:moveTo>
                  <a:cubicBezTo>
                    <a:pt x="6549" y="6025"/>
                    <a:pt x="6609" y="6132"/>
                    <a:pt x="6609" y="6251"/>
                  </a:cubicBezTo>
                  <a:cubicBezTo>
                    <a:pt x="6609" y="6346"/>
                    <a:pt x="6561" y="6453"/>
                    <a:pt x="6478" y="6513"/>
                  </a:cubicBezTo>
                  <a:cubicBezTo>
                    <a:pt x="6430" y="6561"/>
                    <a:pt x="6418" y="6608"/>
                    <a:pt x="6418" y="6656"/>
                  </a:cubicBezTo>
                  <a:cubicBezTo>
                    <a:pt x="6418" y="6703"/>
                    <a:pt x="6430" y="6739"/>
                    <a:pt x="6430" y="6751"/>
                  </a:cubicBezTo>
                  <a:cubicBezTo>
                    <a:pt x="6430" y="7049"/>
                    <a:pt x="6192" y="7287"/>
                    <a:pt x="5894" y="7287"/>
                  </a:cubicBezTo>
                  <a:cubicBezTo>
                    <a:pt x="5775" y="7287"/>
                    <a:pt x="5656" y="7239"/>
                    <a:pt x="5549" y="7168"/>
                  </a:cubicBezTo>
                  <a:cubicBezTo>
                    <a:pt x="5966" y="6870"/>
                    <a:pt x="6299" y="6441"/>
                    <a:pt x="6454" y="5953"/>
                  </a:cubicBezTo>
                  <a:close/>
                  <a:moveTo>
                    <a:pt x="5918" y="3965"/>
                  </a:moveTo>
                  <a:lnTo>
                    <a:pt x="5918" y="3989"/>
                  </a:lnTo>
                  <a:cubicBezTo>
                    <a:pt x="5918" y="4167"/>
                    <a:pt x="6002" y="4346"/>
                    <a:pt x="6132" y="4477"/>
                  </a:cubicBezTo>
                  <a:cubicBezTo>
                    <a:pt x="6263" y="4608"/>
                    <a:pt x="6430" y="4667"/>
                    <a:pt x="6621" y="4667"/>
                  </a:cubicBezTo>
                  <a:lnTo>
                    <a:pt x="6716" y="4667"/>
                  </a:lnTo>
                  <a:cubicBezTo>
                    <a:pt x="6859" y="4667"/>
                    <a:pt x="6978" y="4786"/>
                    <a:pt x="6978" y="4941"/>
                  </a:cubicBezTo>
                  <a:cubicBezTo>
                    <a:pt x="6978" y="5084"/>
                    <a:pt x="6859" y="5203"/>
                    <a:pt x="6716" y="5203"/>
                  </a:cubicBezTo>
                  <a:lnTo>
                    <a:pt x="6609" y="5203"/>
                  </a:lnTo>
                  <a:lnTo>
                    <a:pt x="6609" y="5191"/>
                  </a:lnTo>
                  <a:cubicBezTo>
                    <a:pt x="6609" y="5096"/>
                    <a:pt x="6537" y="5025"/>
                    <a:pt x="6442" y="5025"/>
                  </a:cubicBezTo>
                  <a:cubicBezTo>
                    <a:pt x="6359" y="5025"/>
                    <a:pt x="6287" y="5096"/>
                    <a:pt x="6287" y="5191"/>
                  </a:cubicBezTo>
                  <a:cubicBezTo>
                    <a:pt x="6287" y="6346"/>
                    <a:pt x="5347" y="7287"/>
                    <a:pt x="4180" y="7287"/>
                  </a:cubicBezTo>
                  <a:cubicBezTo>
                    <a:pt x="4172" y="7287"/>
                    <a:pt x="4165" y="7287"/>
                    <a:pt x="4158" y="7287"/>
                  </a:cubicBezTo>
                  <a:cubicBezTo>
                    <a:pt x="2978" y="7287"/>
                    <a:pt x="2049" y="6339"/>
                    <a:pt x="2049" y="5191"/>
                  </a:cubicBezTo>
                  <a:cubicBezTo>
                    <a:pt x="2049" y="5096"/>
                    <a:pt x="1977" y="5025"/>
                    <a:pt x="1894" y="5025"/>
                  </a:cubicBezTo>
                  <a:cubicBezTo>
                    <a:pt x="1799" y="5025"/>
                    <a:pt x="1727" y="5096"/>
                    <a:pt x="1727" y="5191"/>
                  </a:cubicBezTo>
                  <a:lnTo>
                    <a:pt x="1727" y="5203"/>
                  </a:lnTo>
                  <a:lnTo>
                    <a:pt x="1620" y="5203"/>
                  </a:lnTo>
                  <a:cubicBezTo>
                    <a:pt x="1477" y="5203"/>
                    <a:pt x="1358" y="5084"/>
                    <a:pt x="1358" y="4941"/>
                  </a:cubicBezTo>
                  <a:cubicBezTo>
                    <a:pt x="1358" y="4786"/>
                    <a:pt x="1477" y="4667"/>
                    <a:pt x="1620" y="4667"/>
                  </a:cubicBezTo>
                  <a:lnTo>
                    <a:pt x="1715" y="4667"/>
                  </a:lnTo>
                  <a:cubicBezTo>
                    <a:pt x="1894" y="4667"/>
                    <a:pt x="2072" y="4596"/>
                    <a:pt x="2203" y="4477"/>
                  </a:cubicBezTo>
                  <a:cubicBezTo>
                    <a:pt x="2334" y="4346"/>
                    <a:pt x="2418" y="4179"/>
                    <a:pt x="2418" y="3989"/>
                  </a:cubicBezTo>
                  <a:lnTo>
                    <a:pt x="2418" y="3965"/>
                  </a:lnTo>
                  <a:close/>
                  <a:moveTo>
                    <a:pt x="1846" y="5977"/>
                  </a:moveTo>
                  <a:cubicBezTo>
                    <a:pt x="2013" y="6465"/>
                    <a:pt x="2334" y="6906"/>
                    <a:pt x="2751" y="7203"/>
                  </a:cubicBezTo>
                  <a:cubicBezTo>
                    <a:pt x="2668" y="7263"/>
                    <a:pt x="2549" y="7299"/>
                    <a:pt x="2418" y="7299"/>
                  </a:cubicBezTo>
                  <a:cubicBezTo>
                    <a:pt x="2120" y="7299"/>
                    <a:pt x="1882" y="7061"/>
                    <a:pt x="1882" y="6763"/>
                  </a:cubicBezTo>
                  <a:cubicBezTo>
                    <a:pt x="1882" y="6739"/>
                    <a:pt x="1882" y="6703"/>
                    <a:pt x="1894" y="6680"/>
                  </a:cubicBezTo>
                  <a:cubicBezTo>
                    <a:pt x="1906" y="6620"/>
                    <a:pt x="1882" y="6561"/>
                    <a:pt x="1834" y="6525"/>
                  </a:cubicBezTo>
                  <a:cubicBezTo>
                    <a:pt x="1739" y="6453"/>
                    <a:pt x="1691" y="6358"/>
                    <a:pt x="1691" y="6263"/>
                  </a:cubicBezTo>
                  <a:cubicBezTo>
                    <a:pt x="1691" y="6144"/>
                    <a:pt x="1751" y="6037"/>
                    <a:pt x="1846" y="5977"/>
                  </a:cubicBezTo>
                  <a:close/>
                  <a:moveTo>
                    <a:pt x="5192" y="7382"/>
                  </a:moveTo>
                  <a:lnTo>
                    <a:pt x="5192" y="7775"/>
                  </a:lnTo>
                  <a:cubicBezTo>
                    <a:pt x="4847" y="7918"/>
                    <a:pt x="4513" y="7989"/>
                    <a:pt x="4132" y="7989"/>
                  </a:cubicBezTo>
                  <a:lnTo>
                    <a:pt x="3977" y="7989"/>
                  </a:lnTo>
                  <a:cubicBezTo>
                    <a:pt x="3882" y="7989"/>
                    <a:pt x="3811" y="8049"/>
                    <a:pt x="3799" y="8132"/>
                  </a:cubicBezTo>
                  <a:cubicBezTo>
                    <a:pt x="3799" y="8227"/>
                    <a:pt x="3858" y="8299"/>
                    <a:pt x="3942" y="8311"/>
                  </a:cubicBezTo>
                  <a:lnTo>
                    <a:pt x="4120" y="8311"/>
                  </a:lnTo>
                  <a:cubicBezTo>
                    <a:pt x="4501" y="8311"/>
                    <a:pt x="4859" y="8251"/>
                    <a:pt x="5216" y="8120"/>
                  </a:cubicBezTo>
                  <a:cubicBezTo>
                    <a:pt x="5251" y="8275"/>
                    <a:pt x="5370" y="8394"/>
                    <a:pt x="5525" y="8454"/>
                  </a:cubicBezTo>
                  <a:lnTo>
                    <a:pt x="5704" y="8513"/>
                  </a:lnTo>
                  <a:cubicBezTo>
                    <a:pt x="5418" y="8835"/>
                    <a:pt x="4823" y="9049"/>
                    <a:pt x="4156" y="9049"/>
                  </a:cubicBezTo>
                  <a:cubicBezTo>
                    <a:pt x="3501" y="9049"/>
                    <a:pt x="2894" y="8835"/>
                    <a:pt x="2573" y="8525"/>
                  </a:cubicBezTo>
                  <a:lnTo>
                    <a:pt x="2751" y="8466"/>
                  </a:lnTo>
                  <a:cubicBezTo>
                    <a:pt x="2906" y="8406"/>
                    <a:pt x="3025" y="8287"/>
                    <a:pt x="3073" y="8132"/>
                  </a:cubicBezTo>
                  <a:cubicBezTo>
                    <a:pt x="3132" y="8156"/>
                    <a:pt x="3168" y="8180"/>
                    <a:pt x="3227" y="8192"/>
                  </a:cubicBezTo>
                  <a:lnTo>
                    <a:pt x="3275" y="8192"/>
                  </a:lnTo>
                  <a:cubicBezTo>
                    <a:pt x="3346" y="8192"/>
                    <a:pt x="3406" y="8156"/>
                    <a:pt x="3430" y="8073"/>
                  </a:cubicBezTo>
                  <a:cubicBezTo>
                    <a:pt x="3454" y="7989"/>
                    <a:pt x="3406" y="7894"/>
                    <a:pt x="3323" y="7870"/>
                  </a:cubicBezTo>
                  <a:cubicBezTo>
                    <a:pt x="3239" y="7834"/>
                    <a:pt x="3156" y="7811"/>
                    <a:pt x="3084" y="7775"/>
                  </a:cubicBezTo>
                  <a:lnTo>
                    <a:pt x="3084" y="7382"/>
                  </a:lnTo>
                  <a:cubicBezTo>
                    <a:pt x="3394" y="7525"/>
                    <a:pt x="3763" y="7620"/>
                    <a:pt x="4132" y="7620"/>
                  </a:cubicBezTo>
                  <a:cubicBezTo>
                    <a:pt x="4513" y="7620"/>
                    <a:pt x="4882" y="7525"/>
                    <a:pt x="5192" y="7382"/>
                  </a:cubicBezTo>
                  <a:close/>
                  <a:moveTo>
                    <a:pt x="3727" y="0"/>
                  </a:moveTo>
                  <a:cubicBezTo>
                    <a:pt x="3311" y="0"/>
                    <a:pt x="2918" y="203"/>
                    <a:pt x="2680" y="512"/>
                  </a:cubicBezTo>
                  <a:lnTo>
                    <a:pt x="1894" y="512"/>
                  </a:lnTo>
                  <a:cubicBezTo>
                    <a:pt x="1322" y="512"/>
                    <a:pt x="858" y="976"/>
                    <a:pt x="858" y="1548"/>
                  </a:cubicBezTo>
                  <a:cubicBezTo>
                    <a:pt x="858" y="1929"/>
                    <a:pt x="1072" y="2250"/>
                    <a:pt x="1382" y="2441"/>
                  </a:cubicBezTo>
                  <a:lnTo>
                    <a:pt x="1382" y="4382"/>
                  </a:lnTo>
                  <a:cubicBezTo>
                    <a:pt x="1179" y="4477"/>
                    <a:pt x="1049" y="4679"/>
                    <a:pt x="1049" y="4941"/>
                  </a:cubicBezTo>
                  <a:cubicBezTo>
                    <a:pt x="1049" y="5263"/>
                    <a:pt x="1310" y="5537"/>
                    <a:pt x="1644" y="5537"/>
                  </a:cubicBezTo>
                  <a:lnTo>
                    <a:pt x="1751" y="5537"/>
                  </a:lnTo>
                  <a:cubicBezTo>
                    <a:pt x="1751" y="5560"/>
                    <a:pt x="1775" y="5596"/>
                    <a:pt x="1775" y="5620"/>
                  </a:cubicBezTo>
                  <a:cubicBezTo>
                    <a:pt x="1537" y="5739"/>
                    <a:pt x="1382" y="5977"/>
                    <a:pt x="1382" y="6227"/>
                  </a:cubicBezTo>
                  <a:cubicBezTo>
                    <a:pt x="1382" y="6394"/>
                    <a:pt x="1441" y="6561"/>
                    <a:pt x="1560" y="6691"/>
                  </a:cubicBezTo>
                  <a:lnTo>
                    <a:pt x="1560" y="6751"/>
                  </a:lnTo>
                  <a:cubicBezTo>
                    <a:pt x="1560" y="7227"/>
                    <a:pt x="1953" y="7620"/>
                    <a:pt x="2430" y="7620"/>
                  </a:cubicBezTo>
                  <a:cubicBezTo>
                    <a:pt x="2549" y="7620"/>
                    <a:pt x="2680" y="7584"/>
                    <a:pt x="2787" y="7537"/>
                  </a:cubicBezTo>
                  <a:lnTo>
                    <a:pt x="2787" y="7977"/>
                  </a:lnTo>
                  <a:cubicBezTo>
                    <a:pt x="2787" y="8049"/>
                    <a:pt x="2739" y="8120"/>
                    <a:pt x="2668" y="8156"/>
                  </a:cubicBezTo>
                  <a:lnTo>
                    <a:pt x="810" y="8811"/>
                  </a:lnTo>
                  <a:cubicBezTo>
                    <a:pt x="334" y="8966"/>
                    <a:pt x="1" y="9430"/>
                    <a:pt x="1" y="9954"/>
                  </a:cubicBezTo>
                  <a:lnTo>
                    <a:pt x="1" y="10954"/>
                  </a:lnTo>
                  <a:cubicBezTo>
                    <a:pt x="1" y="11037"/>
                    <a:pt x="72" y="11109"/>
                    <a:pt x="167" y="11109"/>
                  </a:cubicBezTo>
                  <a:cubicBezTo>
                    <a:pt x="251" y="11109"/>
                    <a:pt x="322" y="11037"/>
                    <a:pt x="322" y="10954"/>
                  </a:cubicBezTo>
                  <a:lnTo>
                    <a:pt x="322" y="9954"/>
                  </a:lnTo>
                  <a:cubicBezTo>
                    <a:pt x="322" y="9847"/>
                    <a:pt x="346" y="9739"/>
                    <a:pt x="382" y="9644"/>
                  </a:cubicBezTo>
                  <a:lnTo>
                    <a:pt x="1203" y="10335"/>
                  </a:lnTo>
                  <a:cubicBezTo>
                    <a:pt x="1322" y="10442"/>
                    <a:pt x="1394" y="10597"/>
                    <a:pt x="1394" y="10740"/>
                  </a:cubicBezTo>
                  <a:lnTo>
                    <a:pt x="1394" y="10954"/>
                  </a:lnTo>
                  <a:cubicBezTo>
                    <a:pt x="1394" y="11037"/>
                    <a:pt x="1477" y="11109"/>
                    <a:pt x="1560" y="11109"/>
                  </a:cubicBezTo>
                  <a:cubicBezTo>
                    <a:pt x="1656" y="11109"/>
                    <a:pt x="1727" y="11037"/>
                    <a:pt x="1727" y="10954"/>
                  </a:cubicBezTo>
                  <a:lnTo>
                    <a:pt x="1727" y="10740"/>
                  </a:lnTo>
                  <a:cubicBezTo>
                    <a:pt x="1727" y="10490"/>
                    <a:pt x="1620" y="10251"/>
                    <a:pt x="1430" y="10085"/>
                  </a:cubicBezTo>
                  <a:lnTo>
                    <a:pt x="560" y="9347"/>
                  </a:lnTo>
                  <a:cubicBezTo>
                    <a:pt x="656" y="9239"/>
                    <a:pt x="787" y="9144"/>
                    <a:pt x="918" y="9108"/>
                  </a:cubicBezTo>
                  <a:lnTo>
                    <a:pt x="2263" y="8632"/>
                  </a:lnTo>
                  <a:cubicBezTo>
                    <a:pt x="2620" y="9073"/>
                    <a:pt x="3346" y="9358"/>
                    <a:pt x="4180" y="9358"/>
                  </a:cubicBezTo>
                  <a:cubicBezTo>
                    <a:pt x="4489" y="9358"/>
                    <a:pt x="4775" y="9311"/>
                    <a:pt x="5049" y="9251"/>
                  </a:cubicBezTo>
                  <a:lnTo>
                    <a:pt x="5073" y="9287"/>
                  </a:lnTo>
                  <a:cubicBezTo>
                    <a:pt x="5180" y="9382"/>
                    <a:pt x="5240" y="9525"/>
                    <a:pt x="5240" y="9656"/>
                  </a:cubicBezTo>
                  <a:lnTo>
                    <a:pt x="5240" y="10930"/>
                  </a:lnTo>
                  <a:cubicBezTo>
                    <a:pt x="5240" y="11025"/>
                    <a:pt x="5311" y="11097"/>
                    <a:pt x="5406" y="11097"/>
                  </a:cubicBezTo>
                  <a:cubicBezTo>
                    <a:pt x="5490" y="11097"/>
                    <a:pt x="5561" y="11025"/>
                    <a:pt x="5561" y="10930"/>
                  </a:cubicBezTo>
                  <a:lnTo>
                    <a:pt x="5561" y="9656"/>
                  </a:lnTo>
                  <a:cubicBezTo>
                    <a:pt x="5561" y="9466"/>
                    <a:pt x="5501" y="9287"/>
                    <a:pt x="5382" y="9132"/>
                  </a:cubicBezTo>
                  <a:cubicBezTo>
                    <a:pt x="5680" y="9013"/>
                    <a:pt x="5942" y="8835"/>
                    <a:pt x="6097" y="8632"/>
                  </a:cubicBezTo>
                  <a:lnTo>
                    <a:pt x="7442" y="9108"/>
                  </a:lnTo>
                  <a:cubicBezTo>
                    <a:pt x="7573" y="9144"/>
                    <a:pt x="7704" y="9239"/>
                    <a:pt x="7799" y="9347"/>
                  </a:cubicBezTo>
                  <a:lnTo>
                    <a:pt x="6930" y="10085"/>
                  </a:lnTo>
                  <a:cubicBezTo>
                    <a:pt x="6740" y="10251"/>
                    <a:pt x="6633" y="10490"/>
                    <a:pt x="6633" y="10740"/>
                  </a:cubicBezTo>
                  <a:lnTo>
                    <a:pt x="6633" y="10954"/>
                  </a:lnTo>
                  <a:cubicBezTo>
                    <a:pt x="6633" y="11037"/>
                    <a:pt x="6716" y="11109"/>
                    <a:pt x="6799" y="11109"/>
                  </a:cubicBezTo>
                  <a:cubicBezTo>
                    <a:pt x="6894" y="11109"/>
                    <a:pt x="6966" y="11037"/>
                    <a:pt x="6966" y="10954"/>
                  </a:cubicBezTo>
                  <a:lnTo>
                    <a:pt x="6966" y="10740"/>
                  </a:lnTo>
                  <a:cubicBezTo>
                    <a:pt x="6966" y="10597"/>
                    <a:pt x="7037" y="10442"/>
                    <a:pt x="7156" y="10335"/>
                  </a:cubicBezTo>
                  <a:lnTo>
                    <a:pt x="7978" y="9632"/>
                  </a:lnTo>
                  <a:cubicBezTo>
                    <a:pt x="8002" y="9739"/>
                    <a:pt x="8037" y="9847"/>
                    <a:pt x="8037" y="9954"/>
                  </a:cubicBezTo>
                  <a:lnTo>
                    <a:pt x="8037" y="10954"/>
                  </a:lnTo>
                  <a:cubicBezTo>
                    <a:pt x="8037" y="11037"/>
                    <a:pt x="8109" y="11109"/>
                    <a:pt x="8204" y="11109"/>
                  </a:cubicBezTo>
                  <a:cubicBezTo>
                    <a:pt x="8288" y="11109"/>
                    <a:pt x="8359" y="11037"/>
                    <a:pt x="8359" y="10954"/>
                  </a:cubicBezTo>
                  <a:lnTo>
                    <a:pt x="8359" y="9954"/>
                  </a:lnTo>
                  <a:cubicBezTo>
                    <a:pt x="8335" y="9430"/>
                    <a:pt x="8002" y="8966"/>
                    <a:pt x="7514" y="8811"/>
                  </a:cubicBezTo>
                  <a:lnTo>
                    <a:pt x="5656" y="8156"/>
                  </a:lnTo>
                  <a:cubicBezTo>
                    <a:pt x="5585" y="8120"/>
                    <a:pt x="5537" y="8061"/>
                    <a:pt x="5537" y="7977"/>
                  </a:cubicBezTo>
                  <a:lnTo>
                    <a:pt x="5537" y="7537"/>
                  </a:lnTo>
                  <a:cubicBezTo>
                    <a:pt x="5644" y="7584"/>
                    <a:pt x="5775" y="7620"/>
                    <a:pt x="5894" y="7620"/>
                  </a:cubicBezTo>
                  <a:cubicBezTo>
                    <a:pt x="6371" y="7620"/>
                    <a:pt x="6764" y="7227"/>
                    <a:pt x="6764" y="6751"/>
                  </a:cubicBezTo>
                  <a:lnTo>
                    <a:pt x="6764" y="6691"/>
                  </a:lnTo>
                  <a:cubicBezTo>
                    <a:pt x="6883" y="6572"/>
                    <a:pt x="6942" y="6406"/>
                    <a:pt x="6942" y="6227"/>
                  </a:cubicBezTo>
                  <a:cubicBezTo>
                    <a:pt x="6942" y="5965"/>
                    <a:pt x="6787" y="5727"/>
                    <a:pt x="6549" y="5620"/>
                  </a:cubicBezTo>
                  <a:cubicBezTo>
                    <a:pt x="6549" y="5596"/>
                    <a:pt x="6561" y="5560"/>
                    <a:pt x="6561" y="5537"/>
                  </a:cubicBezTo>
                  <a:lnTo>
                    <a:pt x="6680" y="5537"/>
                  </a:lnTo>
                  <a:cubicBezTo>
                    <a:pt x="7014" y="5537"/>
                    <a:pt x="7275" y="5263"/>
                    <a:pt x="7275" y="4941"/>
                  </a:cubicBezTo>
                  <a:cubicBezTo>
                    <a:pt x="7275" y="4703"/>
                    <a:pt x="7133" y="4489"/>
                    <a:pt x="6942" y="4382"/>
                  </a:cubicBezTo>
                  <a:lnTo>
                    <a:pt x="6942" y="2441"/>
                  </a:lnTo>
                  <a:cubicBezTo>
                    <a:pt x="7252" y="2250"/>
                    <a:pt x="7454" y="1917"/>
                    <a:pt x="7454" y="1548"/>
                  </a:cubicBezTo>
                  <a:cubicBezTo>
                    <a:pt x="7454" y="976"/>
                    <a:pt x="7002" y="512"/>
                    <a:pt x="6430" y="512"/>
                  </a:cubicBezTo>
                  <a:lnTo>
                    <a:pt x="5644" y="512"/>
                  </a:lnTo>
                  <a:cubicBezTo>
                    <a:pt x="5406" y="191"/>
                    <a:pt x="5013" y="0"/>
                    <a:pt x="4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26"/>
          <p:cNvGrpSpPr/>
          <p:nvPr/>
        </p:nvGrpSpPr>
        <p:grpSpPr>
          <a:xfrm>
            <a:off x="3257251" y="3397166"/>
            <a:ext cx="412040" cy="539703"/>
            <a:chOff x="5353403" y="3785609"/>
            <a:chExt cx="277992" cy="354974"/>
          </a:xfrm>
        </p:grpSpPr>
        <p:sp>
          <p:nvSpPr>
            <p:cNvPr id="543" name="Google Shape;543;p26"/>
            <p:cNvSpPr/>
            <p:nvPr/>
          </p:nvSpPr>
          <p:spPr>
            <a:xfrm>
              <a:off x="5476734" y="3952562"/>
              <a:ext cx="33232" cy="15998"/>
            </a:xfrm>
            <a:custGeom>
              <a:rect b="b" l="l" r="r" t="t"/>
              <a:pathLst>
                <a:path extrusionOk="0" h="505" w="1049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457124" y="3902540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518234" y="390254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353403" y="3785609"/>
              <a:ext cx="277992" cy="354974"/>
            </a:xfrm>
            <a:custGeom>
              <a:rect b="b" l="l" r="r" t="t"/>
              <a:pathLst>
                <a:path extrusionOk="0" h="11205" w="8775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420533" y="4102440"/>
              <a:ext cx="10581" cy="10201"/>
            </a:xfrm>
            <a:custGeom>
              <a:rect b="b" l="l" r="r" t="t"/>
              <a:pathLst>
                <a:path extrusionOk="0" h="322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5554064" y="4102440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26"/>
          <p:cNvGrpSpPr/>
          <p:nvPr/>
        </p:nvGrpSpPr>
        <p:grpSpPr>
          <a:xfrm>
            <a:off x="5297195" y="3446372"/>
            <a:ext cx="412043" cy="490527"/>
            <a:chOff x="7592387" y="3787858"/>
            <a:chExt cx="273874" cy="351204"/>
          </a:xfrm>
        </p:grpSpPr>
        <p:sp>
          <p:nvSpPr>
            <p:cNvPr id="550" name="Google Shape;550;p26"/>
            <p:cNvSpPr/>
            <p:nvPr/>
          </p:nvSpPr>
          <p:spPr>
            <a:xfrm>
              <a:off x="7592387" y="3787858"/>
              <a:ext cx="273874" cy="351204"/>
            </a:xfrm>
            <a:custGeom>
              <a:rect b="b" l="l" r="r" t="t"/>
              <a:pathLst>
                <a:path extrusionOk="0" h="11086" w="8645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7691197" y="3930830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757218" y="3930830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7713088" y="3974580"/>
              <a:ext cx="32472" cy="10581"/>
            </a:xfrm>
            <a:custGeom>
              <a:rect b="b" l="l" r="r" t="t"/>
              <a:pathLst>
                <a:path extrusionOk="0" h="334" w="102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26"/>
          <p:cNvSpPr txBox="1"/>
          <p:nvPr/>
        </p:nvSpPr>
        <p:spPr>
          <a:xfrm>
            <a:off x="4067525" y="3446375"/>
            <a:ext cx="57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vs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 sz="3000"/>
          </a:p>
        </p:txBody>
      </p:sp>
      <p:sp>
        <p:nvSpPr>
          <p:cNvPr id="560" name="Google Shape;560;p27"/>
          <p:cNvSpPr txBox="1"/>
          <p:nvPr>
            <p:ph idx="2" type="ctrTitle"/>
          </p:nvPr>
        </p:nvSpPr>
        <p:spPr>
          <a:xfrm>
            <a:off x="6208230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  <p:sp>
        <p:nvSpPr>
          <p:cNvPr id="561" name="Google Shape;561;p2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  <p:sp>
        <p:nvSpPr>
          <p:cNvPr id="562" name="Google Shape;562;p27"/>
          <p:cNvSpPr txBox="1"/>
          <p:nvPr>
            <p:ph idx="7" type="subTitle"/>
          </p:nvPr>
        </p:nvSpPr>
        <p:spPr>
          <a:xfrm>
            <a:off x="6013723" y="3271100"/>
            <a:ext cx="2742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STEM/non-STEM courses in top uni vs STEM/non-STEM course in non top uni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564" name="Google Shape;564;p2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“Na” from dataset</a:t>
            </a:r>
            <a:endParaRPr/>
          </a:p>
        </p:txBody>
      </p:sp>
      <p:sp>
        <p:nvSpPr>
          <p:cNvPr id="565" name="Google Shape;565;p27"/>
          <p:cNvSpPr txBox="1"/>
          <p:nvPr>
            <p:ph idx="3" type="subTitle"/>
          </p:nvPr>
        </p:nvSpPr>
        <p:spPr>
          <a:xfrm>
            <a:off x="5699775" y="1865500"/>
            <a:ext cx="30972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dataset into “Top Universities” and “Non-Top Universities”</a:t>
            </a:r>
            <a:endParaRPr/>
          </a:p>
        </p:txBody>
      </p:sp>
      <p:sp>
        <p:nvSpPr>
          <p:cNvPr id="566" name="Google Shape;566;p27"/>
          <p:cNvSpPr txBox="1"/>
          <p:nvPr>
            <p:ph idx="5" type="subTitle"/>
          </p:nvPr>
        </p:nvSpPr>
        <p:spPr>
          <a:xfrm>
            <a:off x="847900" y="3271100"/>
            <a:ext cx="2622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dataset into “STEM” and “Non-STEM”</a:t>
            </a:r>
            <a:endParaRPr/>
          </a:p>
        </p:txBody>
      </p:sp>
      <p:sp>
        <p:nvSpPr>
          <p:cNvPr id="567" name="Google Shape;567;p27"/>
          <p:cNvSpPr txBox="1"/>
          <p:nvPr>
            <p:ph idx="6" type="ctrTitle"/>
          </p:nvPr>
        </p:nvSpPr>
        <p:spPr>
          <a:xfrm>
            <a:off x="6307730" y="2778806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</a:t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27"/>
          <p:cNvCxnSpPr>
            <a:stCxn id="568" idx="3"/>
            <a:endCxn id="570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27"/>
          <p:cNvCxnSpPr>
            <a:stCxn id="570" idx="2"/>
            <a:endCxn id="569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27"/>
          <p:cNvCxnSpPr>
            <a:stCxn id="569" idx="3"/>
            <a:endCxn id="571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5" name="Google Shape;575;p27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576" name="Google Shape;576;p27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7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582" name="Google Shape;582;p27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7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590" name="Google Shape;590;p27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27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596" name="Google Shape;596;p27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8"/>
          <p:cNvSpPr txBox="1"/>
          <p:nvPr>
            <p:ph idx="4" type="ctrTitle"/>
          </p:nvPr>
        </p:nvSpPr>
        <p:spPr>
          <a:xfrm>
            <a:off x="687850" y="21592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18" name="Google Shape;618;p28"/>
          <p:cNvPicPr preferRelativeResize="0"/>
          <p:nvPr/>
        </p:nvPicPr>
        <p:blipFill rotWithShape="1">
          <a:blip r:embed="rId3">
            <a:alphaModFix/>
          </a:blip>
          <a:srcRect b="0" l="0" r="368" t="21715"/>
          <a:stretch/>
        </p:blipFill>
        <p:spPr>
          <a:xfrm>
            <a:off x="675887" y="951775"/>
            <a:ext cx="7739524" cy="31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8"/>
          <p:cNvSpPr/>
          <p:nvPr/>
        </p:nvSpPr>
        <p:spPr>
          <a:xfrm>
            <a:off x="742350" y="2757425"/>
            <a:ext cx="498300" cy="21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8"/>
          <p:cNvSpPr txBox="1"/>
          <p:nvPr/>
        </p:nvSpPr>
        <p:spPr>
          <a:xfrm>
            <a:off x="196300" y="1982075"/>
            <a:ext cx="17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Row 28 containing ‘Na’ is removed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1" name="Google Shape;6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550" y="4149050"/>
            <a:ext cx="994450" cy="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8"/>
          <p:cNvSpPr/>
          <p:nvPr/>
        </p:nvSpPr>
        <p:spPr>
          <a:xfrm>
            <a:off x="5252475" y="653650"/>
            <a:ext cx="2358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9"/>
          <p:cNvSpPr txBox="1"/>
          <p:nvPr>
            <p:ph idx="8" type="ctrTitle"/>
          </p:nvPr>
        </p:nvSpPr>
        <p:spPr>
          <a:xfrm>
            <a:off x="687850" y="21592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28" name="Google Shape;628;p29"/>
          <p:cNvPicPr preferRelativeResize="0"/>
          <p:nvPr/>
        </p:nvPicPr>
        <p:blipFill rotWithShape="1">
          <a:blip r:embed="rId3">
            <a:alphaModFix/>
          </a:blip>
          <a:srcRect b="0" l="12023" r="24528" t="0"/>
          <a:stretch/>
        </p:blipFill>
        <p:spPr>
          <a:xfrm>
            <a:off x="3622200" y="1618225"/>
            <a:ext cx="4025599" cy="22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9"/>
          <p:cNvSpPr/>
          <p:nvPr/>
        </p:nvSpPr>
        <p:spPr>
          <a:xfrm rot="10800000">
            <a:off x="7439723" y="2508572"/>
            <a:ext cx="646500" cy="113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9"/>
          <p:cNvSpPr/>
          <p:nvPr/>
        </p:nvSpPr>
        <p:spPr>
          <a:xfrm rot="10800000">
            <a:off x="7439723" y="2908241"/>
            <a:ext cx="646500" cy="113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9"/>
          <p:cNvSpPr/>
          <p:nvPr/>
        </p:nvSpPr>
        <p:spPr>
          <a:xfrm rot="10800000">
            <a:off x="7439723" y="3307911"/>
            <a:ext cx="646500" cy="113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8086223" y="2329539"/>
            <a:ext cx="111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Index 1-3 takes dtypes: Object</a:t>
            </a:r>
            <a:endParaRPr b="1" sz="8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3" name="Google Shape;633;p29"/>
          <p:cNvSpPr txBox="1"/>
          <p:nvPr/>
        </p:nvSpPr>
        <p:spPr>
          <a:xfrm>
            <a:off x="8086223" y="2765910"/>
            <a:ext cx="111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Index 5 &amp; 6 takes dtypes: float64</a:t>
            </a:r>
            <a:endParaRPr b="1" sz="8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4" name="Google Shape;634;p29"/>
          <p:cNvSpPr txBox="1"/>
          <p:nvPr/>
        </p:nvSpPr>
        <p:spPr>
          <a:xfrm>
            <a:off x="8086226" y="3174275"/>
            <a:ext cx="14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Index 7 to 12 takes dtypes: int32</a:t>
            </a:r>
            <a:endParaRPr b="1" sz="800">
              <a:solidFill>
                <a:srgbClr val="00FF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5" name="Google Shape;6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00" y="1618225"/>
            <a:ext cx="3077645" cy="22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/>
          <p:nvPr/>
        </p:nvSpPr>
        <p:spPr>
          <a:xfrm>
            <a:off x="778163" y="1066200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Before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7" name="Google Shape;637;p29"/>
          <p:cNvSpPr txBox="1"/>
          <p:nvPr/>
        </p:nvSpPr>
        <p:spPr>
          <a:xfrm>
            <a:off x="4637188" y="1066200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After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 txBox="1"/>
          <p:nvPr>
            <p:ph idx="8" type="ctrTitle"/>
          </p:nvPr>
        </p:nvSpPr>
        <p:spPr>
          <a:xfrm>
            <a:off x="618825" y="411675"/>
            <a:ext cx="5868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- STEM vs Non STEM</a:t>
            </a:r>
            <a:endParaRPr/>
          </a:p>
        </p:txBody>
      </p:sp>
      <p:pic>
        <p:nvPicPr>
          <p:cNvPr id="643" name="Google Shape;643;p30"/>
          <p:cNvPicPr preferRelativeResize="0"/>
          <p:nvPr/>
        </p:nvPicPr>
        <p:blipFill rotWithShape="1">
          <a:blip r:embed="rId3">
            <a:alphaModFix/>
          </a:blip>
          <a:srcRect b="31545" l="12547" r="15587" t="34894"/>
          <a:stretch/>
        </p:blipFill>
        <p:spPr>
          <a:xfrm>
            <a:off x="1184552" y="1106825"/>
            <a:ext cx="6674275" cy="17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0"/>
          <p:cNvPicPr preferRelativeResize="0"/>
          <p:nvPr/>
        </p:nvPicPr>
        <p:blipFill rotWithShape="1">
          <a:blip r:embed="rId4">
            <a:alphaModFix/>
          </a:blip>
          <a:srcRect b="17650" l="13293" r="16521" t="41283"/>
          <a:stretch/>
        </p:blipFill>
        <p:spPr>
          <a:xfrm>
            <a:off x="1184550" y="2921775"/>
            <a:ext cx="6384048" cy="21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1"/>
          <p:cNvSpPr txBox="1"/>
          <p:nvPr>
            <p:ph idx="8" type="ctrTitle"/>
          </p:nvPr>
        </p:nvSpPr>
        <p:spPr>
          <a:xfrm>
            <a:off x="618825" y="411675"/>
            <a:ext cx="753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- Top Uni vs Non Top Uni </a:t>
            </a:r>
            <a:endParaRPr/>
          </a:p>
        </p:txBody>
      </p:sp>
      <p:sp>
        <p:nvSpPr>
          <p:cNvPr id="650" name="Google Shape;650;p31"/>
          <p:cNvSpPr txBox="1"/>
          <p:nvPr/>
        </p:nvSpPr>
        <p:spPr>
          <a:xfrm>
            <a:off x="1033838" y="1237450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Top uni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1" name="Google Shape;651;p31"/>
          <p:cNvSpPr txBox="1"/>
          <p:nvPr/>
        </p:nvSpPr>
        <p:spPr>
          <a:xfrm>
            <a:off x="6068950" y="1237450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Non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Top Uni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2" name="Google Shape;6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749625"/>
            <a:ext cx="781878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1"/>
          <p:cNvPicPr preferRelativeResize="0"/>
          <p:nvPr/>
        </p:nvPicPr>
        <p:blipFill rotWithShape="1">
          <a:blip r:embed="rId4">
            <a:alphaModFix/>
          </a:blip>
          <a:srcRect b="0" l="15928" r="16030" t="1681"/>
          <a:stretch/>
        </p:blipFill>
        <p:spPr>
          <a:xfrm>
            <a:off x="1400703" y="1749625"/>
            <a:ext cx="805399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100" y="1749625"/>
            <a:ext cx="904226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038" y="1749630"/>
            <a:ext cx="1599605" cy="57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4649" y="1749630"/>
            <a:ext cx="1478251" cy="57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2897" y="1749626"/>
            <a:ext cx="853866" cy="57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1"/>
          <p:cNvPicPr preferRelativeResize="0"/>
          <p:nvPr/>
        </p:nvPicPr>
        <p:blipFill rotWithShape="1">
          <a:blip r:embed="rId9">
            <a:alphaModFix/>
          </a:blip>
          <a:srcRect b="0" l="0" r="12755" t="0"/>
          <a:stretch/>
        </p:blipFill>
        <p:spPr>
          <a:xfrm>
            <a:off x="65275" y="2614000"/>
            <a:ext cx="3763826" cy="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05525" y="2614000"/>
            <a:ext cx="4430744" cy="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8763" y="3689375"/>
            <a:ext cx="6255576" cy="7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1"/>
          <p:cNvSpPr txBox="1"/>
          <p:nvPr>
            <p:ph idx="8" type="ctrTitle"/>
          </p:nvPr>
        </p:nvSpPr>
        <p:spPr>
          <a:xfrm>
            <a:off x="265350" y="3411450"/>
            <a:ext cx="7953600" cy="2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preparation - TopUniStem vs NonTopUniStem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